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B7F"/>
    <a:srgbClr val="3040C4"/>
    <a:srgbClr val="F8CF61"/>
    <a:srgbClr val="9FBFFF"/>
    <a:srgbClr val="EF9845"/>
    <a:srgbClr val="EA6921"/>
    <a:srgbClr val="010147"/>
    <a:srgbClr val="3662A1"/>
    <a:srgbClr val="F3F731"/>
    <a:srgbClr val="355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FDA1E-B7DC-4E11-B221-FEFAF325DEE4}" v="2" dt="2022-09-11T23:11:25.984"/>
    <p1510:client id="{4FFFD795-F8F0-470C-BDA5-7B400C08E25B}" v="3" dt="2022-09-12T15:02:36.494"/>
    <p1510:client id="{D47D7C80-C25E-47DC-90BB-9809DC449CB5}" v="47" dt="2022-05-31T09:30:17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24" autoAdjust="0"/>
    <p:restoredTop sz="94660"/>
  </p:normalViewPr>
  <p:slideViewPr>
    <p:cSldViewPr snapToGrid="0">
      <p:cViewPr>
        <p:scale>
          <a:sx n="64" d="100"/>
          <a:sy n="64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F74F-5368-4E31-B20E-45F2B24DDB7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08EA-D124-47B4-99EA-6F93084F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08EA-D124-47B4-99EA-6F93084FD3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08EA-D124-47B4-99EA-6F93084FD3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5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4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9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9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1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2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9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1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26876-4EEE-4B1E-9F9B-EBE81762C66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96231-9C33-49A1-8E85-04A2CAAD18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iometric-Computing-Recognition-Registration/dp/0815393644" TargetMode="External"/><Relationship Id="rId2" Type="http://schemas.openxmlformats.org/officeDocument/2006/relationships/hyperlink" Target="https://books.google.rs/books?id=ZPt2xrZFtzkC&amp;printsec=copyright&amp;redir_esc=y#v=onepage&amp;q&amp;f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dx.cat/bitstream/handle/10803/128872/TVED1de1.pdf?sequence=1" TargetMode="External"/><Relationship Id="rId5" Type="http://schemas.openxmlformats.org/officeDocument/2006/relationships/hyperlink" Target="https://www.apple.com/" TargetMode="External"/><Relationship Id="rId4" Type="http://schemas.openxmlformats.org/officeDocument/2006/relationships/hyperlink" Target="https://webtribunal.net/blog/facial-recognition-statistics/#gre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59" y="768983"/>
            <a:ext cx="7749310" cy="1755054"/>
          </a:xfrm>
          <a:noFill/>
        </p:spPr>
        <p:txBody>
          <a:bodyPr/>
          <a:lstStyle/>
          <a:p>
            <a:r>
              <a:rPr lang="en-US" dirty="0">
                <a:solidFill>
                  <a:srgbClr val="F36B7F"/>
                </a:solidFill>
                <a:latin typeface="Bahnschrift SemiBold" panose="020B0502040204020203" pitchFamily="34" charset="0"/>
              </a:rPr>
              <a:t>Tehnologija za prepoznavanje lica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89674" y="2620576"/>
            <a:ext cx="9144000" cy="413127"/>
          </a:xfrm>
        </p:spPr>
        <p:txBody>
          <a:bodyPr>
            <a:noAutofit/>
          </a:bodyPr>
          <a:lstStyle/>
          <a:p>
            <a:r>
              <a:rPr lang="sr-Latn-RS" dirty="0">
                <a:solidFill>
                  <a:srgbClr val="3040C4"/>
                </a:solidFill>
                <a:latin typeface="Bahnschrift Condensed" panose="020B0502040204020203" pitchFamily="34" charset="0"/>
              </a:rPr>
              <a:t>Đ</a:t>
            </a:r>
            <a:r>
              <a:rPr lang="en-US" dirty="0">
                <a:solidFill>
                  <a:srgbClr val="3040C4"/>
                </a:solidFill>
                <a:latin typeface="Bahnschrift Condensed" panose="020B0502040204020203" pitchFamily="34" charset="0"/>
              </a:rPr>
              <a:t>or</a:t>
            </a:r>
            <a:r>
              <a:rPr lang="sr-Latn-RS" dirty="0">
                <a:solidFill>
                  <a:srgbClr val="3040C4"/>
                </a:solidFill>
                <a:latin typeface="Bahnschrift Condensed" panose="020B0502040204020203" pitchFamily="34" charset="0"/>
              </a:rPr>
              <a:t>đ</a:t>
            </a:r>
            <a:r>
              <a:rPr lang="en-US" dirty="0">
                <a:solidFill>
                  <a:srgbClr val="3040C4"/>
                </a:solidFill>
                <a:latin typeface="Bahnschrift Condensed" panose="020B0502040204020203" pitchFamily="34" charset="0"/>
              </a:rPr>
              <a:t>e Mutav</a:t>
            </a:r>
            <a:r>
              <a:rPr lang="sr-Latn-RS" dirty="0">
                <a:solidFill>
                  <a:srgbClr val="3040C4"/>
                </a:solidFill>
                <a:latin typeface="Bahnschrift Condensed" panose="020B0502040204020203" pitchFamily="34" charset="0"/>
              </a:rPr>
              <a:t>džić</a:t>
            </a:r>
            <a:endParaRPr lang="en-US" dirty="0">
              <a:solidFill>
                <a:srgbClr val="3040C4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715" y1="29167" x2="23305" y2="20395"/>
                        <a14:foregroundMark x1="12577" y1="12281" x2="12577" y2="12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37" y="2827139"/>
            <a:ext cx="9427834" cy="53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9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97" y="215249"/>
            <a:ext cx="10515600" cy="1325563"/>
          </a:xfrm>
        </p:spPr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Kako funkcioniše</a:t>
            </a:r>
            <a:r>
              <a:rPr lang="sr-Latn-RS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97" y="154081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Postoji oko 80 tačaka na licu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Softver koji ih prepoznaje</a:t>
            </a:r>
            <a:endParaRPr lang="en-U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3040C4"/>
                </a:solidFill>
                <a:latin typeface="Bahnschrift"/>
              </a:rPr>
              <a:t>Ve</a:t>
            </a:r>
            <a:r>
              <a:rPr lang="sr-Latn-RS" dirty="0">
                <a:solidFill>
                  <a:srgbClr val="3040C4"/>
                </a:solidFill>
                <a:latin typeface="Bahnschrift"/>
              </a:rPr>
              <a:t>štačka inteligencija</a:t>
            </a:r>
          </a:p>
          <a:p>
            <a:r>
              <a:rPr lang="sr-Latn-RS" dirty="0">
                <a:solidFill>
                  <a:srgbClr val="3040C4"/>
                </a:solidFill>
                <a:latin typeface="Bahnschrift"/>
              </a:rPr>
              <a:t>Neke od važnih osobina lica: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Razmak između očiju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Širina nosa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Dubina oka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Kosti na obrazima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Linije vilice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Brada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750" y1="88555" x2="28750" y2="8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80" y="1058463"/>
            <a:ext cx="823474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0"/>
          <a:stretch/>
        </p:blipFill>
        <p:spPr>
          <a:xfrm>
            <a:off x="4802837" y="0"/>
            <a:ext cx="7539066" cy="196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70" y="1058463"/>
            <a:ext cx="3339735" cy="25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611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33" y="1202897"/>
            <a:ext cx="6152404" cy="4614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Graf</a:t>
            </a:r>
            <a:r>
              <a:rPr lang="en-US" dirty="0">
                <a:solidFill>
                  <a:srgbClr val="F36B7F"/>
                </a:solidFill>
                <a:latin typeface="Bahnschrift" panose="020B0502040204020203" pitchFamily="34" charset="0"/>
              </a:rPr>
              <a:t> </a:t>
            </a:r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lica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363" y="1690688"/>
            <a:ext cx="10515600" cy="4351338"/>
          </a:xfrm>
        </p:spPr>
        <p:txBody>
          <a:bodyPr/>
          <a:lstStyle/>
          <a:p>
            <a:r>
              <a:rPr lang="sr-Latn-RS" dirty="0">
                <a:solidFill>
                  <a:srgbClr val="3040C4"/>
                </a:solidFill>
              </a:rPr>
              <a:t>Graf nastaje od tačaka na licu</a:t>
            </a:r>
          </a:p>
          <a:p>
            <a:r>
              <a:rPr lang="sr-Latn-RS" dirty="0">
                <a:solidFill>
                  <a:srgbClr val="3040C4"/>
                </a:solidFill>
              </a:rPr>
              <a:t>Softver kreira graf prema uzorku</a:t>
            </a:r>
          </a:p>
          <a:p>
            <a:r>
              <a:rPr lang="sr-Latn-RS" dirty="0">
                <a:solidFill>
                  <a:srgbClr val="3040C4"/>
                </a:solidFill>
              </a:rPr>
              <a:t>Čuva se u nisku brojeva (face print)</a:t>
            </a:r>
          </a:p>
          <a:p>
            <a:r>
              <a:rPr lang="sr-Latn-RS" dirty="0">
                <a:solidFill>
                  <a:srgbClr val="3040C4"/>
                </a:solidFill>
              </a:rPr>
              <a:t>14-22 tačke je dovoljno da softver </a:t>
            </a:r>
            <a:endParaRPr lang="en-US" dirty="0">
              <a:solidFill>
                <a:srgbClr val="3040C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040C4"/>
                </a:solidFill>
              </a:rPr>
              <a:t>    </a:t>
            </a:r>
            <a:r>
              <a:rPr lang="sr-Latn-RS" dirty="0">
                <a:solidFill>
                  <a:srgbClr val="3040C4"/>
                </a:solidFill>
              </a:rPr>
              <a:t>izvrši poređenje</a:t>
            </a:r>
            <a:endParaRPr lang="en-US" dirty="0">
              <a:solidFill>
                <a:srgbClr val="3040C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750" y1="88555" x2="28750" y2="8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534"/>
          <a:stretch/>
        </p:blipFill>
        <p:spPr>
          <a:xfrm>
            <a:off x="2803089" y="-14016"/>
            <a:ext cx="8234747" cy="9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65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Prednosti i mane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Prednosti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Socijalna prihvatljivost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Lakoća korišćenja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Veoma jeftino</a:t>
            </a:r>
          </a:p>
          <a:p>
            <a:pPr lvl="1"/>
            <a:endParaRPr lang="sr-Latn-R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Mane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Identični blizanci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83" y="595431"/>
            <a:ext cx="5264045" cy="3948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78"/>
          <a:stretch/>
        </p:blipFill>
        <p:spPr>
          <a:xfrm>
            <a:off x="6288998" y="5059716"/>
            <a:ext cx="2015553" cy="17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Korišćenje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3040C4"/>
                </a:solidFill>
              </a:rPr>
              <a:t>Vojska, policija, državne agencije</a:t>
            </a:r>
          </a:p>
          <a:p>
            <a:r>
              <a:rPr lang="sr-Latn-RS" dirty="0">
                <a:solidFill>
                  <a:srgbClr val="3040C4"/>
                </a:solidFill>
              </a:rPr>
              <a:t>Sigurnost/anti terorizam</a:t>
            </a:r>
          </a:p>
          <a:p>
            <a:r>
              <a:rPr lang="sr-Latn-RS" dirty="0">
                <a:solidFill>
                  <a:srgbClr val="3040C4"/>
                </a:solidFill>
              </a:rPr>
              <a:t>Imigracije</a:t>
            </a:r>
          </a:p>
          <a:p>
            <a:r>
              <a:rPr lang="sr-Latn-RS" dirty="0">
                <a:solidFill>
                  <a:srgbClr val="3040C4"/>
                </a:solidFill>
              </a:rPr>
              <a:t>Glasanje</a:t>
            </a:r>
          </a:p>
          <a:p>
            <a:r>
              <a:rPr lang="sr-Latn-RS" dirty="0">
                <a:solidFill>
                  <a:srgbClr val="3040C4"/>
                </a:solidFill>
              </a:rPr>
              <a:t>Sigurnost privatnih objekata</a:t>
            </a:r>
          </a:p>
          <a:p>
            <a:r>
              <a:rPr lang="sr-Latn-RS" dirty="0">
                <a:solidFill>
                  <a:srgbClr val="3040C4"/>
                </a:solidFill>
              </a:rPr>
              <a:t>Bankovni sistem i bankomati</a:t>
            </a:r>
          </a:p>
          <a:p>
            <a:r>
              <a:rPr lang="sr-Latn-RS" dirty="0">
                <a:solidFill>
                  <a:srgbClr val="3040C4"/>
                </a:solidFill>
              </a:rPr>
              <a:t>Automobili, telefoni i računari</a:t>
            </a:r>
            <a:endParaRPr lang="en-US" dirty="0">
              <a:solidFill>
                <a:srgbClr val="3040C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01" y="-1813274"/>
            <a:ext cx="2015553" cy="3503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81" y="2548328"/>
            <a:ext cx="7687853" cy="5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689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41" y="2756054"/>
            <a:ext cx="8685714" cy="579047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24" y="0"/>
            <a:ext cx="10515600" cy="1325563"/>
          </a:xfrm>
        </p:spPr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Statistika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24" y="1306386"/>
            <a:ext cx="9220201" cy="4344906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>
                <a:solidFill>
                  <a:srgbClr val="3040C4"/>
                </a:solidFill>
              </a:rPr>
              <a:t>Sistemi za prepoznavanje lica mogu dostići do 99.87% uspešnosti</a:t>
            </a:r>
          </a:p>
          <a:p>
            <a:r>
              <a:rPr lang="sr-Latn-RS" dirty="0">
                <a:solidFill>
                  <a:srgbClr val="3040C4"/>
                </a:solidFill>
              </a:rPr>
              <a:t>Ali je uspešnost zapravo oko 90%</a:t>
            </a:r>
          </a:p>
          <a:p>
            <a:r>
              <a:rPr lang="sr-Latn-RS" dirty="0">
                <a:solidFill>
                  <a:srgbClr val="3040C4"/>
                </a:solidFill>
              </a:rPr>
              <a:t>Šansa da nasumična osoba otključa vaš telefon koji ima faceID je 1 u milion</a:t>
            </a:r>
          </a:p>
          <a:p>
            <a:r>
              <a:rPr lang="sr-Latn-RS" dirty="0">
                <a:solidFill>
                  <a:srgbClr val="3040C4"/>
                </a:solidFill>
              </a:rPr>
              <a:t>72% hotela će verovatno investirati u ovakve sisteme do 2025	</a:t>
            </a:r>
          </a:p>
          <a:p>
            <a:r>
              <a:rPr lang="sr-Latn-RS" dirty="0">
                <a:solidFill>
                  <a:srgbClr val="3040C4"/>
                </a:solidFill>
              </a:rPr>
              <a:t>U Americi 83% ljudi odobrava sisteme za prepoznavanje lica</a:t>
            </a:r>
          </a:p>
          <a:p>
            <a:r>
              <a:rPr lang="sr-Latn-RS" dirty="0">
                <a:solidFill>
                  <a:srgbClr val="3040C4"/>
                </a:solidFill>
              </a:rPr>
              <a:t>Belgija i Luksemburg su zabranili korišćenje ovih sistema</a:t>
            </a:r>
            <a:endParaRPr lang="en-US" dirty="0">
              <a:solidFill>
                <a:srgbClr val="3040C4"/>
              </a:solidFill>
            </a:endParaRPr>
          </a:p>
          <a:p>
            <a:r>
              <a:rPr lang="en-US" dirty="0">
                <a:solidFill>
                  <a:srgbClr val="3040C4"/>
                </a:solidFill>
              </a:rPr>
              <a:t>U </a:t>
            </a:r>
            <a:r>
              <a:rPr lang="sr-Latn-RS" dirty="0">
                <a:solidFill>
                  <a:srgbClr val="3040C4"/>
                </a:solidFill>
              </a:rPr>
              <a:t>školskim menzama u Velikoj Britaniji, deca očitavaju bonove uz pomoć prepoznavanja lica</a:t>
            </a:r>
            <a:endParaRPr lang="en-US" dirty="0">
              <a:solidFill>
                <a:srgbClr val="3040C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4"/>
          <a:stretch/>
        </p:blipFill>
        <p:spPr>
          <a:xfrm>
            <a:off x="6562881" y="-43892"/>
            <a:ext cx="7687853" cy="10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299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51"/>
          <a:stretch/>
        </p:blipFill>
        <p:spPr>
          <a:xfrm>
            <a:off x="6190228" y="-20327"/>
            <a:ext cx="8685714" cy="1711015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EB875-C777-0301-2CFE-52A0274FB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65" y="3106733"/>
            <a:ext cx="1988345" cy="1988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A8BA82-1E8E-471D-D17B-9B027E52FFD6}"/>
              </a:ext>
            </a:extLst>
          </p:cNvPr>
          <p:cNvSpPr>
            <a:spLocks noGrp="1"/>
          </p:cNvSpPr>
          <p:nvPr/>
        </p:nvSpPr>
        <p:spPr>
          <a:xfrm>
            <a:off x="4016115" y="1924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36B7F"/>
                </a:solidFill>
                <a:latin typeface="Bahnschrift" panose="020B0502040204020203" pitchFamily="34" charset="0"/>
              </a:rPr>
              <a:t>Hvala</a:t>
            </a:r>
            <a:r>
              <a:rPr lang="en-US" dirty="0">
                <a:solidFill>
                  <a:srgbClr val="F36B7F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rgbClr val="F36B7F"/>
                </a:solidFill>
                <a:latin typeface="Bahnschrift" panose="020B0502040204020203" pitchFamily="34" charset="0"/>
              </a:rPr>
              <a:t>na</a:t>
            </a:r>
            <a:r>
              <a:rPr lang="en-US" dirty="0">
                <a:solidFill>
                  <a:srgbClr val="F36B7F"/>
                </a:solidFill>
                <a:latin typeface="Bahnschrift" panose="020B0502040204020203" pitchFamily="34" charset="0"/>
              </a:rPr>
              <a:t> pa</a:t>
            </a:r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žnji</a:t>
            </a:r>
            <a:r>
              <a:rPr lang="en-US" dirty="0">
                <a:solidFill>
                  <a:srgbClr val="F36B7F"/>
                </a:solidFill>
                <a:latin typeface="Bahnschrif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90124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F40E08-7940-929E-072C-BDA3BA8283C5}"/>
              </a:ext>
            </a:extLst>
          </p:cNvPr>
          <p:cNvSpPr>
            <a:spLocks noGrp="1"/>
          </p:cNvSpPr>
          <p:nvPr/>
        </p:nvSpPr>
        <p:spPr>
          <a:xfrm>
            <a:off x="832104" y="505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Literatura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5FF363-FEB0-2984-E547-1AB5BE40F4C9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3040C4"/>
                </a:solidFill>
                <a:latin typeface="Bahnschrift"/>
                <a:hlinkClick r:id="rId2"/>
              </a:rPr>
              <a:t>Introduction to biometrics </a:t>
            </a:r>
            <a:r>
              <a:rPr lang="sr-Latn-RS" sz="2400" dirty="0">
                <a:solidFill>
                  <a:srgbClr val="3040C4"/>
                </a:solidFill>
                <a:latin typeface="Bahnschrift"/>
                <a:hlinkClick r:id="rId2"/>
              </a:rPr>
              <a:t>Anil K. Jain, Arun A. Ross, Karthik Nandakumar</a:t>
            </a:r>
            <a:endParaRPr lang="sr-Latn-R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r>
              <a:rPr lang="sr-Latn-RS" sz="2400" dirty="0">
                <a:solidFill>
                  <a:srgbClr val="3040C4"/>
                </a:solidFill>
                <a:latin typeface="Bahnschrift"/>
                <a:hlinkClick r:id="rId3"/>
              </a:rPr>
              <a:t>The Biometric Computing Karm Veer Arya, Robin Singh Bhadoria</a:t>
            </a:r>
            <a:endParaRPr lang="sr-Latn-RS" sz="2400" dirty="0">
              <a:solidFill>
                <a:srgbClr val="3040C4"/>
              </a:solidFill>
              <a:latin typeface="Bahnschrift" panose="020B0502040204020203" pitchFamily="34" charset="0"/>
              <a:hlinkClick r:id="rId3"/>
            </a:endParaRPr>
          </a:p>
          <a:p>
            <a:r>
              <a:rPr lang="sv-SE" sz="2400" dirty="0">
                <a:solidFill>
                  <a:srgbClr val="3040C4"/>
                </a:solidFill>
                <a:latin typeface="Bahnschrift" panose="020B0502040204020203" pitchFamily="34" charset="0"/>
                <a:hlinkClick r:id="rId4"/>
              </a:rPr>
              <a:t>https://webtribunal.net/blog/facial-recognition-statistics/#gref</a:t>
            </a:r>
            <a:endParaRPr lang="sr-Latn-RS" sz="2400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r>
              <a:rPr lang="sr-Latn-RS" sz="2400" dirty="0">
                <a:solidFill>
                  <a:srgbClr val="3040C4"/>
                </a:solidFill>
                <a:latin typeface="Bahnschrift"/>
                <a:hlinkClick r:id="rId5"/>
              </a:rPr>
              <a:t>https://www.apple.com/</a:t>
            </a:r>
            <a:endParaRPr lang="sr-Latn-RS" sz="2400" dirty="0">
              <a:solidFill>
                <a:srgbClr val="3040C4"/>
              </a:solidFill>
              <a:latin typeface="Bahnschrift" panose="020B0502040204020203" pitchFamily="34" charset="0"/>
              <a:hlinkClick r:id="rId5"/>
            </a:endParaRPr>
          </a:p>
          <a:p>
            <a:r>
              <a:rPr lang="sr-Latn-RS" sz="2400" dirty="0">
                <a:solidFill>
                  <a:srgbClr val="3040C4"/>
                </a:solidFill>
                <a:latin typeface="Bahnschrift"/>
                <a:hlinkClick r:id="rId6"/>
              </a:rPr>
              <a:t>Face Recognition by means of advanced contributions in machine learning, phd thesis, Virginia Espinosa Duro</a:t>
            </a:r>
            <a:endParaRPr lang="sv-SE" sz="2400" dirty="0">
              <a:solidFill>
                <a:srgbClr val="3040C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74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230" y="2286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36B7F"/>
                </a:solidFill>
                <a:latin typeface="Bahnschrift" panose="020B0502040204020203" pitchFamily="34" charset="0"/>
              </a:rPr>
              <a:t>Uvod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5" y="1753849"/>
            <a:ext cx="9313944" cy="62092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86" y="1340553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3040C4"/>
                </a:solidFill>
                <a:latin typeface="Bahnschrift" panose="020B0502040204020203" pitchFamily="34" charset="0"/>
              </a:rPr>
              <a:t>Istorija</a:t>
            </a:r>
          </a:p>
          <a:p>
            <a:pPr lvl="1"/>
            <a:r>
              <a:rPr lang="en-US" dirty="0" err="1">
                <a:solidFill>
                  <a:srgbClr val="3040C4"/>
                </a:solidFill>
                <a:latin typeface="Bahnschrift" panose="020B0502040204020203" pitchFamily="34" charset="0"/>
              </a:rPr>
              <a:t>Forenzi</a:t>
            </a:r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čki umetnik (crtač)</a:t>
            </a:r>
          </a:p>
          <a:p>
            <a:pPr lvl="2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120h edukacije</a:t>
            </a:r>
          </a:p>
          <a:p>
            <a:pPr lvl="2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80h kompozicione umetnosti</a:t>
            </a:r>
          </a:p>
          <a:p>
            <a:pPr lvl="2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40h dodatnih povezanih kurseva</a:t>
            </a:r>
          </a:p>
          <a:p>
            <a:pPr lvl="2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Uspešnost je za to vreme bila odlična</a:t>
            </a:r>
          </a:p>
          <a:p>
            <a:pPr lvl="2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Ali uz napredak tehnologije ova </a:t>
            </a:r>
            <a:endParaRPr lang="en-U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3040C4"/>
                </a:solidFill>
                <a:latin typeface="Bahnschrift" panose="020B0502040204020203" pitchFamily="34" charset="0"/>
              </a:rPr>
              <a:t>    </a:t>
            </a:r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disciplina je zastarela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715" y1="29167" x2="23305" y2="20395"/>
                        <a14:foregroundMark x1="12577" y1="12281" x2="12577" y2="12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64"/>
          <a:stretch/>
        </p:blipFill>
        <p:spPr>
          <a:xfrm>
            <a:off x="3904666" y="-6881"/>
            <a:ext cx="9427834" cy="12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668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Važnost lica	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546"/>
            <a:ext cx="10515600" cy="4351338"/>
          </a:xfrm>
        </p:spPr>
        <p:txBody>
          <a:bodyPr/>
          <a:lstStyle/>
          <a:p>
            <a:r>
              <a:rPr lang="sr-Latn-RS" dirty="0">
                <a:solidFill>
                  <a:srgbClr val="3040C4"/>
                </a:solidFill>
              </a:rPr>
              <a:t>Centralna uloga ljudske interakcije</a:t>
            </a:r>
          </a:p>
          <a:p>
            <a:r>
              <a:rPr lang="sr-Latn-RS" dirty="0">
                <a:solidFill>
                  <a:srgbClr val="3040C4"/>
                </a:solidFill>
              </a:rPr>
              <a:t>Govorna percepcija</a:t>
            </a:r>
          </a:p>
          <a:p>
            <a:r>
              <a:rPr lang="sr-Latn-RS" dirty="0">
                <a:solidFill>
                  <a:srgbClr val="3040C4"/>
                </a:solidFill>
              </a:rPr>
              <a:t>Komunikacija i prepoznavanje osnovnih socijalnih informacija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</a:rPr>
              <a:t>Godine, pol, fizička struktura (personalni identitet)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</a:rPr>
              <a:t>Raspoloženje, emocionalno stanje (facijalne ekspresije)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</a:rPr>
              <a:t>Interesovanje, odnosno pažnja (smer pogleda)</a:t>
            </a:r>
            <a:endParaRPr lang="en-US" sz="2000" dirty="0">
              <a:solidFill>
                <a:srgbClr val="3040C4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1085923" y="4229456"/>
            <a:ext cx="13742740" cy="2689520"/>
            <a:chOff x="-1085923" y="4229456"/>
            <a:chExt cx="13742740" cy="2689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8" t="21455" r="77866" b="58478"/>
            <a:stretch/>
          </p:blipFill>
          <p:spPr>
            <a:xfrm>
              <a:off x="614596" y="4573465"/>
              <a:ext cx="2038662" cy="22716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88" r="20755" b="69869"/>
            <a:stretch/>
          </p:blipFill>
          <p:spPr>
            <a:xfrm flipH="1">
              <a:off x="2475520" y="4245523"/>
              <a:ext cx="2434745" cy="26734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8" r="67697" b="74011"/>
            <a:stretch/>
          </p:blipFill>
          <p:spPr>
            <a:xfrm>
              <a:off x="4520541" y="4430790"/>
              <a:ext cx="2120101" cy="24464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9" t="15070" r="77211" b="59560"/>
            <a:stretch/>
          </p:blipFill>
          <p:spPr>
            <a:xfrm>
              <a:off x="6306184" y="4430789"/>
              <a:ext cx="2321640" cy="24464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9" t="22502" r="17921" b="55234"/>
            <a:stretch/>
          </p:blipFill>
          <p:spPr>
            <a:xfrm flipH="1">
              <a:off x="-1085923" y="4229456"/>
              <a:ext cx="2463588" cy="26156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9236" y1="48026" x2="19236" y2="48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5116" r="74260" b="63139"/>
            <a:stretch/>
          </p:blipFill>
          <p:spPr>
            <a:xfrm>
              <a:off x="7943659" y="4654154"/>
              <a:ext cx="2608288" cy="219096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83" t="10716" r="11233" b="65209"/>
            <a:stretch/>
          </p:blipFill>
          <p:spPr>
            <a:xfrm flipH="1">
              <a:off x="9720175" y="4245523"/>
              <a:ext cx="2936642" cy="260102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0"/>
          <a:stretch/>
        </p:blipFill>
        <p:spPr>
          <a:xfrm>
            <a:off x="4550499" y="-756"/>
            <a:ext cx="9313944" cy="11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27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479687" y="3282846"/>
            <a:ext cx="13476159" cy="3851524"/>
            <a:chOff x="-389746" y="3648115"/>
            <a:chExt cx="12887797" cy="33513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6" t="23142" r="55371" b="57442"/>
            <a:stretch/>
          </p:blipFill>
          <p:spPr>
            <a:xfrm>
              <a:off x="5182656" y="5138524"/>
              <a:ext cx="4193304" cy="18609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87" r="33432" b="60808"/>
            <a:stretch/>
          </p:blipFill>
          <p:spPr>
            <a:xfrm>
              <a:off x="3981205" y="3648115"/>
              <a:ext cx="2722825" cy="33513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7" t="26248" r="65475" b="52783"/>
            <a:stretch/>
          </p:blipFill>
          <p:spPr>
            <a:xfrm>
              <a:off x="-389746" y="4595642"/>
              <a:ext cx="2983044" cy="23233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6" t="2949" r="65089" b="63138"/>
            <a:stretch/>
          </p:blipFill>
          <p:spPr>
            <a:xfrm>
              <a:off x="9624678" y="4704789"/>
              <a:ext cx="2873373" cy="221418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79" b="89912" l="9988" r="89889">
                          <a14:foregroundMark x1="63995" y1="6579" x2="63995" y2="6579"/>
                          <a14:backgroundMark x1="59186" y1="19079" x2="59186" y2="19079"/>
                          <a14:backgroundMark x1="57213" y1="22588" x2="57213" y2="22588"/>
                          <a14:backgroundMark x1="72750" y1="29167" x2="72750" y2="2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r="30010" b="80224"/>
            <a:stretch/>
          </p:blipFill>
          <p:spPr>
            <a:xfrm>
              <a:off x="1946732" y="5096084"/>
              <a:ext cx="2460376" cy="186093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764" y="125911"/>
            <a:ext cx="10515600" cy="1325563"/>
          </a:xfrm>
        </p:spPr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Lica kao vizualni stimulanti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764" y="1332877"/>
            <a:ext cx="10515600" cy="4351338"/>
          </a:xfrm>
        </p:spPr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Lica kao izuzetno homogena kategorija (velike sličnosti)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  <a:latin typeface="Bahnschrift" panose="020B0502040204020203" pitchFamily="34" charset="0"/>
              </a:rPr>
              <a:t>Dele osnovne komponente u fiksnoj konfiguraciji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  <a:latin typeface="Bahnschrift" panose="020B0502040204020203" pitchFamily="34" charset="0"/>
              </a:rPr>
              <a:t>(dva oka, nos izad usta, usta unutar vilice...)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Lica pojedinaca su izuzetno različita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  <a:latin typeface="Bahnschrift" panose="020B0502040204020203" pitchFamily="34" charset="0"/>
              </a:rPr>
              <a:t>Razlika u dimenzijama, obliku glave, individualne osobenosti, razlika u položaju određenih delova (npr. razmak ili položaj očiju), boja, tekstura...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Dinamička promena zbog pomeranja delova lica koji to mogu</a:t>
            </a:r>
          </a:p>
          <a:p>
            <a:pPr lvl="1"/>
            <a:r>
              <a:rPr lang="sr-Latn-RS" sz="2000" dirty="0">
                <a:solidFill>
                  <a:srgbClr val="3040C4"/>
                </a:solidFill>
                <a:latin typeface="Bahnschrift" panose="020B0502040204020203" pitchFamily="34" charset="0"/>
              </a:rPr>
              <a:t>Primer: ekspresija sreće, ekspresija ljutnje – da li je to isto lice?</a:t>
            </a:r>
          </a:p>
        </p:txBody>
      </p:sp>
    </p:spTree>
    <p:extLst>
      <p:ext uri="{BB962C8B-B14F-4D97-AF65-F5344CB8AC3E}">
        <p14:creationId xmlns:p14="http://schemas.microsoft.com/office/powerpoint/2010/main" val="4533640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85" y="2032776"/>
            <a:ext cx="8685714" cy="57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97" y="203184"/>
            <a:ext cx="10515600" cy="1325563"/>
          </a:xfrm>
        </p:spPr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Uloga tehnologije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97" y="1528747"/>
            <a:ext cx="10515600" cy="4351338"/>
          </a:xfrm>
        </p:spPr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Informatičko doba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„Transakcije“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Da li pravi PIN, potvrđuje korisnika?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Uloga tehnologije za prepoznavanje lica</a:t>
            </a:r>
          </a:p>
        </p:txBody>
      </p:sp>
    </p:spTree>
    <p:extLst>
      <p:ext uri="{BB962C8B-B14F-4D97-AF65-F5344CB8AC3E}">
        <p14:creationId xmlns:p14="http://schemas.microsoft.com/office/powerpoint/2010/main" val="40495224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Biometrija</a:t>
            </a:r>
            <a:r>
              <a:rPr lang="sr-Latn-RS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Očitavanje otiska prsta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Očitavanje šake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Očitavanje zenice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Očitavanje rožnjače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Prepoznavanje lica</a:t>
            </a:r>
            <a:endParaRPr lang="en-US" dirty="0">
              <a:solidFill>
                <a:srgbClr val="3040C4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07" y="2624891"/>
            <a:ext cx="5790476" cy="57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83" y="4864311"/>
            <a:ext cx="3345317" cy="2321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40" y="1044232"/>
            <a:ext cx="3397707" cy="308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2"/>
          <a:stretch/>
        </p:blipFill>
        <p:spPr>
          <a:xfrm>
            <a:off x="4721194" y="0"/>
            <a:ext cx="8685714" cy="9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51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88" y="1481054"/>
            <a:ext cx="2330578" cy="2361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 panose="020B0502040204020203" pitchFamily="34" charset="0"/>
              </a:rPr>
              <a:t>Zašto prepoznavanje lica	</a:t>
            </a:r>
            <a:endParaRPr lang="en-US" dirty="0">
              <a:solidFill>
                <a:srgbClr val="F36B7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Ne zahteva fizički kontakt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Izuzeno precizno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Nije potreban ekspert da interpretira rezultate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Može da koristi već postojeći hardver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Pasivna identifikacija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7561" y="3408194"/>
            <a:ext cx="5345147" cy="488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3"/>
          <a:stretch/>
        </p:blipFill>
        <p:spPr>
          <a:xfrm>
            <a:off x="2417622" y="0"/>
            <a:ext cx="5790476" cy="1534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89"/>
          <a:stretch/>
        </p:blipFill>
        <p:spPr>
          <a:xfrm>
            <a:off x="8298038" y="7233"/>
            <a:ext cx="3345317" cy="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53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96" y="224304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F36B7F"/>
                </a:solidFill>
                <a:latin typeface="Bahnschrift" panose="020B0502040204020203" pitchFamily="34" charset="0"/>
              </a:rPr>
              <a:t>Upotreba</a:t>
            </a:r>
            <a:r>
              <a:rPr lang="sr-Latn-RS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96" y="1405901"/>
            <a:ext cx="7451361" cy="4351338"/>
          </a:xfrm>
        </p:spPr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Verifikacija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Poredi korisnika sa osobom za koju taj korisnik tvrdi da je ona</a:t>
            </a:r>
            <a:endParaRPr lang="en-U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pPr lvl="1"/>
            <a:endParaRPr lang="sr-Latn-RS" dirty="0">
              <a:solidFill>
                <a:srgbClr val="3040C4"/>
              </a:solidFill>
              <a:latin typeface="Bahnschrift" panose="020B0502040204020203" pitchFamily="34" charset="0"/>
            </a:endParaRP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Identifikacija</a:t>
            </a:r>
          </a:p>
          <a:p>
            <a:pPr lvl="1"/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Poredi korisnika sa svim osobama u bazi podataka, i vraća rangiranu listu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3" y="2005507"/>
            <a:ext cx="5790476" cy="57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4"/>
          <a:stretch/>
        </p:blipFill>
        <p:spPr>
          <a:xfrm flipH="1">
            <a:off x="5796196" y="-6351"/>
            <a:ext cx="5345147" cy="14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7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solidFill>
                  <a:srgbClr val="F36B7F"/>
                </a:solidFill>
                <a:latin typeface="Bahnschrift"/>
              </a:rPr>
              <a:t>Četiri stepena identifikacije/verifikacije</a:t>
            </a:r>
            <a:endParaRPr lang="en-US" dirty="0">
              <a:solidFill>
                <a:srgbClr val="F36B7F"/>
              </a:solidFill>
              <a:latin typeface="Bahnschrif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Uzimanje uzorka 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Ekstrakcija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Poredjenje</a:t>
            </a:r>
          </a:p>
          <a:p>
            <a:r>
              <a:rPr lang="sr-Latn-RS" dirty="0">
                <a:solidFill>
                  <a:srgbClr val="3040C4"/>
                </a:solidFill>
                <a:latin typeface="Bahnschrift" panose="020B0502040204020203" pitchFamily="34" charset="0"/>
              </a:rPr>
              <a:t>Pogodak (da/ne)</a:t>
            </a:r>
            <a:endParaRPr lang="en-US" dirty="0">
              <a:solidFill>
                <a:srgbClr val="3040C4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36" y="1295613"/>
            <a:ext cx="7539066" cy="7539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31"/>
          <a:stretch/>
        </p:blipFill>
        <p:spPr>
          <a:xfrm>
            <a:off x="5991070" y="-18248"/>
            <a:ext cx="5790476" cy="9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928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</TotalTime>
  <Words>465</Words>
  <Application>Microsoft Office PowerPoint</Application>
  <PresentationFormat>Widescreen</PresentationFormat>
  <Paragraphs>104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Tehnologija za prepoznavanje lica</vt:lpstr>
      <vt:lpstr>Uvod</vt:lpstr>
      <vt:lpstr>Važnost lica </vt:lpstr>
      <vt:lpstr>Lica kao vizualni stimulanti</vt:lpstr>
      <vt:lpstr>Uloga tehnologije</vt:lpstr>
      <vt:lpstr>Biometrija </vt:lpstr>
      <vt:lpstr>Zašto prepoznavanje lica </vt:lpstr>
      <vt:lpstr>Upotreba </vt:lpstr>
      <vt:lpstr>Četiri stepena identifikacije/verifikacije</vt:lpstr>
      <vt:lpstr>Kako funkcioniše </vt:lpstr>
      <vt:lpstr>Graf lica</vt:lpstr>
      <vt:lpstr>Prednosti i mane</vt:lpstr>
      <vt:lpstr>Korišćenje</vt:lpstr>
      <vt:lpstr>Statistika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 Bogdanovic</dc:creator>
  <cp:lastModifiedBy>Jana Bogdanovic</cp:lastModifiedBy>
  <cp:revision>58</cp:revision>
  <dcterms:created xsi:type="dcterms:W3CDTF">2022-05-30T11:05:40Z</dcterms:created>
  <dcterms:modified xsi:type="dcterms:W3CDTF">2022-09-12T15:03:02Z</dcterms:modified>
</cp:coreProperties>
</file>